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335" r:id="rId3"/>
    <p:sldId id="261" r:id="rId4"/>
    <p:sldId id="326" r:id="rId5"/>
    <p:sldId id="336" r:id="rId6"/>
    <p:sldId id="337" r:id="rId7"/>
    <p:sldId id="338" r:id="rId8"/>
    <p:sldId id="339" r:id="rId9"/>
    <p:sldId id="340" r:id="rId10"/>
    <p:sldId id="341" r:id="rId11"/>
    <p:sldId id="351" r:id="rId12"/>
    <p:sldId id="327" r:id="rId13"/>
    <p:sldId id="342" r:id="rId14"/>
    <p:sldId id="343" r:id="rId15"/>
    <p:sldId id="352" r:id="rId16"/>
    <p:sldId id="345" r:id="rId17"/>
    <p:sldId id="344" r:id="rId18"/>
    <p:sldId id="35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4"/>
            <a:ext cx="10353761" cy="396669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NORMAL PARTURITION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10613"/>
            <a:ext cx="10353762" cy="5447764"/>
          </a:xfrm>
        </p:spPr>
        <p:txBody>
          <a:bodyPr>
            <a:normAutofit/>
          </a:bodyPr>
          <a:lstStyle/>
          <a:p>
            <a:pPr lvl="1"/>
            <a:endParaRPr lang="en-US" sz="2400" b="1" dirty="0" smtClean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1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24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PARTURITION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35" y="1300767"/>
            <a:ext cx="4092976" cy="4353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1300767"/>
            <a:ext cx="4092976" cy="43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PARTURITION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068946"/>
            <a:ext cx="11912957" cy="56411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stage of parturition 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The first stage of parturition (dilatation of the cervix</a:t>
            </a:r>
            <a:r>
              <a:rPr lang="en-US" sz="2600" dirty="0">
                <a:solidFill>
                  <a:srgbClr val="FFFF00"/>
                </a:solidFill>
              </a:rPr>
              <a:t>)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stage take 6-12 hour according to the species of animals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Many systemic symptoms appear on the animals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Subnormal temperature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Udder enlargement 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</a:t>
            </a:r>
            <a:r>
              <a:rPr lang="en-US" sz="2600" dirty="0" smtClean="0">
                <a:solidFill>
                  <a:srgbClr val="FFFF00"/>
                </a:solidFill>
              </a:rPr>
              <a:t>second </a:t>
            </a:r>
            <a:r>
              <a:rPr lang="en-US" sz="2600" dirty="0">
                <a:solidFill>
                  <a:srgbClr val="FFFF00"/>
                </a:solidFill>
              </a:rPr>
              <a:t>stage of parturition </a:t>
            </a:r>
            <a:r>
              <a:rPr lang="en-US" sz="2600" dirty="0" smtClean="0">
                <a:solidFill>
                  <a:srgbClr val="FFFF00"/>
                </a:solidFill>
              </a:rPr>
              <a:t>(expulsion of fetus ) </a:t>
            </a:r>
            <a:endParaRPr lang="en-US" sz="2600" dirty="0">
              <a:solidFill>
                <a:srgbClr val="FFFF00"/>
              </a:solidFill>
            </a:endParaRP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Utero-abdominal contraction (contraction wave continue 1-2 minute in each 1-2 minute)</a:t>
            </a: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fetus enter the birth canal with the amnion </a:t>
            </a: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Amnion fluid lubricate the birth canal to facilitate the movement of fetus in birth canal </a:t>
            </a: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fetus inside the birth canal stimulate the posterior lobe of the pituitary gland to secret oxytocin which increase the uterine contraction</a:t>
            </a: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Fetus expulsion (with or without the amnion)</a:t>
            </a:r>
          </a:p>
          <a:p>
            <a:pPr lvl="2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umbilical cord spontaneously cut off or may be take time after parturition     </a:t>
            </a:r>
            <a:endParaRPr lang="en-US" sz="2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4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</a:t>
            </a:r>
            <a:r>
              <a:rPr lang="en-US" sz="2600" dirty="0" smtClean="0">
                <a:solidFill>
                  <a:srgbClr val="FFFF00"/>
                </a:solidFill>
              </a:rPr>
              <a:t>second </a:t>
            </a:r>
            <a:r>
              <a:rPr lang="en-US" sz="2600" dirty="0">
                <a:solidFill>
                  <a:srgbClr val="FFFF00"/>
                </a:solidFill>
              </a:rPr>
              <a:t>stage of parturition </a:t>
            </a:r>
            <a:r>
              <a:rPr lang="en-US" sz="2600" dirty="0" smtClean="0">
                <a:solidFill>
                  <a:srgbClr val="FFFF00"/>
                </a:solidFill>
              </a:rPr>
              <a:t>(expulsion of fetus ) </a:t>
            </a:r>
            <a:endParaRPr lang="en-US" sz="2600" dirty="0">
              <a:solidFill>
                <a:srgbClr val="FFFF00"/>
              </a:solidFill>
            </a:endParaRPr>
          </a:p>
          <a:p>
            <a:pPr lvl="2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stage take :</a:t>
            </a:r>
          </a:p>
          <a:p>
            <a:pPr lvl="3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15 minute in mare </a:t>
            </a:r>
          </a:p>
          <a:p>
            <a:pPr lvl="3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hour in cow and ewe and goat </a:t>
            </a:r>
          </a:p>
          <a:p>
            <a:pPr lvl="3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 hours in bitch and queen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8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</a:t>
            </a:r>
            <a:r>
              <a:rPr lang="en-US" sz="2600" dirty="0" smtClean="0">
                <a:solidFill>
                  <a:srgbClr val="FFFF00"/>
                </a:solidFill>
              </a:rPr>
              <a:t>third </a:t>
            </a:r>
            <a:r>
              <a:rPr lang="en-US" sz="2600" dirty="0">
                <a:solidFill>
                  <a:srgbClr val="FFFF00"/>
                </a:solidFill>
              </a:rPr>
              <a:t>stage of parturition </a:t>
            </a:r>
            <a:r>
              <a:rPr lang="en-US" sz="2600" dirty="0" smtClean="0">
                <a:solidFill>
                  <a:srgbClr val="FFFF00"/>
                </a:solidFill>
              </a:rPr>
              <a:t>(expulsion placenta) </a:t>
            </a:r>
            <a:endParaRPr lang="en-US" sz="2600" dirty="0">
              <a:solidFill>
                <a:srgbClr val="FFFF00"/>
              </a:solidFill>
            </a:endParaRP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It is clear in animals which pregnant with one fetus 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 animals which pregnant with many fetus the second and third stage appear together (after parturition the animals expelled the placenta before the second parturition)  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After parturition the contraction waves stop temporarily and after a time these waves return to expelled the placenta 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48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</a:t>
            </a:r>
            <a:r>
              <a:rPr lang="en-US" sz="2600" dirty="0" smtClean="0">
                <a:solidFill>
                  <a:srgbClr val="FFFF00"/>
                </a:solidFill>
              </a:rPr>
              <a:t>third </a:t>
            </a:r>
            <a:r>
              <a:rPr lang="en-US" sz="2600" dirty="0">
                <a:solidFill>
                  <a:srgbClr val="FFFF00"/>
                </a:solidFill>
              </a:rPr>
              <a:t>stage of parturition </a:t>
            </a:r>
            <a:r>
              <a:rPr lang="en-US" sz="2600" dirty="0" smtClean="0">
                <a:solidFill>
                  <a:srgbClr val="FFFF00"/>
                </a:solidFill>
              </a:rPr>
              <a:t>(expulsion placenta) </a:t>
            </a:r>
            <a:endParaRPr lang="en-US" sz="2600" dirty="0">
              <a:solidFill>
                <a:srgbClr val="FFFF00"/>
              </a:solidFill>
            </a:endParaRP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After parturition the caruncles suffer from dilatation and relaxation while the cotyledon suffer from shrinkage (because the blood stopping)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 with uterine contraction the placenta expelled outside the uterus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estrogen as well as oxytocin play role for expulsion the placenta         </a:t>
            </a:r>
            <a:endParaRPr lang="en-US" sz="2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77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third stage of parturition (expulsion placenta) 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stage take :</a:t>
            </a:r>
          </a:p>
          <a:p>
            <a:pPr lvl="3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hour in mare  </a:t>
            </a:r>
          </a:p>
          <a:p>
            <a:pPr lvl="3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 hour in cow and ewe and goat 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Dystocia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The main reasons which lead to dystocia</a:t>
            </a:r>
          </a:p>
          <a:p>
            <a:pPr marL="914400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1- The dam play a role for dystocia </a:t>
            </a:r>
          </a:p>
          <a:p>
            <a:pPr marL="914400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2- The fetus play a role for dystocia   </a:t>
            </a:r>
            <a:endParaRPr lang="en-US" sz="28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0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USAMALDEEN\Desktop\oo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231819"/>
            <a:ext cx="11629623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Dystocia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Treatment of dystocia </a:t>
            </a:r>
          </a:p>
          <a:p>
            <a:pPr lvl="2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Obstetrical mutation 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Fetotomy </a:t>
            </a:r>
          </a:p>
          <a:p>
            <a:pPr lvl="2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Caesarian section</a:t>
            </a: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24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PARTURITION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63" y="1336517"/>
            <a:ext cx="8090093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PARTURITION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068946"/>
            <a:ext cx="11912957" cy="564113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stages of parturition 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The first stage of parturition (dilatation of the cervix) characterize with: </a:t>
            </a:r>
          </a:p>
          <a:p>
            <a:pPr marL="914400" lvl="2" indent="0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1- uterine contraction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first stage each contraction wave take 15-30 sec for every 10-15 min (longitudinal and circular contraction)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Near parturition the contraction wave increase in frequency and in strength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Before 1 hour from parturition the contraction wave take 2-3 minute  for every 2-3 minute (2 minute rest and 2 minute contraction) </a:t>
            </a:r>
          </a:p>
          <a:p>
            <a:pPr lvl="3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Uterine contraction play about 70-90% from the effort of parturition while 10-30% related with abdominal contraction    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PARTURITION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first stage of parturition (dilatation of the cervix) </a:t>
            </a:r>
          </a:p>
          <a:p>
            <a:pPr marL="914400" lvl="2" indent="0" algn="just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2- </a:t>
            </a:r>
            <a:r>
              <a:rPr lang="en-US" sz="2600" dirty="0">
                <a:solidFill>
                  <a:srgbClr val="FFC000"/>
                </a:solidFill>
              </a:rPr>
              <a:t>cervix </a:t>
            </a:r>
            <a:r>
              <a:rPr lang="en-US" sz="2600" dirty="0" smtClean="0">
                <a:solidFill>
                  <a:srgbClr val="FFC000"/>
                </a:solidFill>
              </a:rPr>
              <a:t>dilatation</a:t>
            </a:r>
          </a:p>
          <a:p>
            <a:pPr lvl="3" algn="just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estrogen as well as the relaxin play a role to change the cervix from compact tissue to soft tissue and after that the contraction as well as these two factor lead to cervix dilatation </a:t>
            </a:r>
          </a:p>
          <a:p>
            <a:pPr lvl="3" algn="just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dilatation appear from external side of the cervix to the internal part of the cervix  </a:t>
            </a:r>
          </a:p>
          <a:p>
            <a:pPr lvl="3" algn="just"/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Finally the uterus and the cervix and the vulva become one canal which is called birth canal </a:t>
            </a:r>
          </a:p>
          <a:p>
            <a:pPr marL="914400" lvl="2" indent="0" algn="just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457200" lvl="1" indent="0" algn="just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 </a:t>
            </a:r>
            <a:endParaRPr lang="en-US" sz="2600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PARTURITION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first stage of parturition (dilatation of the cervix) </a:t>
            </a:r>
          </a:p>
          <a:p>
            <a:pPr marL="914400" lvl="2" indent="0" algn="just">
              <a:buNone/>
            </a:pPr>
            <a:r>
              <a:rPr lang="en-US" sz="2600" dirty="0" smtClean="0">
                <a:solidFill>
                  <a:srgbClr val="FFC000"/>
                </a:solidFill>
                <a:effectLst/>
              </a:rPr>
              <a:t>3- Weakness in the connection between the placenta and uterus </a:t>
            </a:r>
          </a:p>
          <a:p>
            <a:pPr lvl="3" algn="just"/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Mainly because the uterine </a:t>
            </a:r>
            <a:r>
              <a:rPr lang="en-US" sz="26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contraction lead to a necrosis (fatty necrosis) between the caruncle and cotyledon </a:t>
            </a:r>
          </a:p>
          <a:p>
            <a:pPr marL="914400" lvl="2" indent="0" algn="just">
              <a:buNone/>
            </a:pPr>
            <a:r>
              <a:rPr lang="en-US" sz="2600" dirty="0">
                <a:solidFill>
                  <a:srgbClr val="FFC000"/>
                </a:solidFill>
                <a:effectLst/>
              </a:rPr>
              <a:t>4-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The </a:t>
            </a:r>
            <a:r>
              <a:rPr lang="en-US" sz="2600" dirty="0">
                <a:solidFill>
                  <a:srgbClr val="FFC000"/>
                </a:solidFill>
                <a:effectLst/>
              </a:rPr>
              <a:t>fetus take the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position of parturition (presentation, position, posture) (P.P.P)</a:t>
            </a:r>
          </a:p>
          <a:p>
            <a:pPr lvl="3" algn="just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Presentation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 the relationship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between the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longitudinal axis of the fetus and the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maternal birth canal</a:t>
            </a:r>
          </a:p>
          <a:p>
            <a:pPr lvl="4" algn="just"/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Longitudinal (anterior or posterior) </a:t>
            </a:r>
          </a:p>
          <a:p>
            <a:pPr lvl="4" algn="just"/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Vertical (dorsal or ventral)</a:t>
            </a:r>
          </a:p>
          <a:p>
            <a:pPr lvl="4" algn="just"/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Transverse (dorsal or ventral)</a:t>
            </a:r>
          </a:p>
          <a:p>
            <a:pPr lvl="4" algn="just"/>
            <a:endParaRPr lang="en-US" sz="2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4" algn="just"/>
            <a:endParaRPr lang="en-US" sz="2200" dirty="0">
              <a:solidFill>
                <a:srgbClr val="FFC000"/>
              </a:solidFill>
              <a:effectLst/>
            </a:endParaRPr>
          </a:p>
          <a:p>
            <a:pPr marL="457200" lvl="1" indent="0" algn="just">
              <a:buNone/>
            </a:pPr>
            <a:endParaRPr lang="en-US" sz="2600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41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PARTURITION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068946"/>
            <a:ext cx="11359166" cy="5641131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FFFF00"/>
                </a:solidFill>
              </a:rPr>
              <a:t>The first stage of parturition (dilatation of the cervix) </a:t>
            </a:r>
          </a:p>
          <a:p>
            <a:pPr lvl="2" algn="just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Position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 indicates the surface of the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maternal birth 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canal to which the fetal vertebral column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is applied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Dorsal 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Ventral  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Lateral </a:t>
            </a:r>
          </a:p>
          <a:p>
            <a:pPr lvl="2" algn="just"/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Posture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: refers to the disposition of the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movable appendages 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of the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fetus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Flexion 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Extension </a:t>
            </a:r>
          </a:p>
          <a:p>
            <a:pPr lvl="3" algn="just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Retention </a:t>
            </a:r>
          </a:p>
          <a:p>
            <a:pPr marL="1371600" lvl="3" indent="0" algn="just">
              <a:buNone/>
            </a:pPr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4" algn="just"/>
            <a:endParaRPr lang="en-US" sz="2200" dirty="0">
              <a:solidFill>
                <a:srgbClr val="FFC000"/>
              </a:solidFill>
              <a:effectLst/>
            </a:endParaRPr>
          </a:p>
          <a:p>
            <a:pPr marL="457200" lvl="1" indent="0" algn="just">
              <a:buNone/>
            </a:pPr>
            <a:endParaRPr lang="en-US" sz="2600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5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24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PARTURITION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1566602"/>
            <a:ext cx="6478073" cy="43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24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PARTURITION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9" y="1210592"/>
            <a:ext cx="4041744" cy="4932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3" y="1210592"/>
            <a:ext cx="4041744" cy="49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24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PARTURITION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2095313"/>
            <a:ext cx="6928833" cy="36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29380</TotalTime>
  <Words>667</Words>
  <Application>Microsoft Office PowerPoint</Application>
  <PresentationFormat>Custom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Damask</vt:lpstr>
      <vt:lpstr>NORMAL PARTURITION </vt:lpstr>
      <vt:lpstr>PowerPoint Presentation</vt:lpstr>
      <vt:lpstr>PARTURITION </vt:lpstr>
      <vt:lpstr>PARTURITION </vt:lpstr>
      <vt:lpstr>PARTURITION </vt:lpstr>
      <vt:lpstr>PARTURITION </vt:lpstr>
      <vt:lpstr>PowerPoint Presentation</vt:lpstr>
      <vt:lpstr>PowerPoint Presentation</vt:lpstr>
      <vt:lpstr>PowerPoint Presentation</vt:lpstr>
      <vt:lpstr>PowerPoint Presentation</vt:lpstr>
      <vt:lpstr>PARTURITION </vt:lpstr>
      <vt:lpstr>PARTURITION </vt:lpstr>
      <vt:lpstr>PARTURITION </vt:lpstr>
      <vt:lpstr>PARTURITION </vt:lpstr>
      <vt:lpstr>PARTURITION </vt:lpstr>
      <vt:lpstr>PARTURITION </vt:lpstr>
      <vt:lpstr>Dystocia  </vt:lpstr>
      <vt:lpstr> </vt:lpstr>
      <vt:lpstr>Dystocia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311</cp:revision>
  <dcterms:created xsi:type="dcterms:W3CDTF">2017-12-05T13:26:36Z</dcterms:created>
  <dcterms:modified xsi:type="dcterms:W3CDTF">2021-09-08T21:35:58Z</dcterms:modified>
</cp:coreProperties>
</file>